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9"/>
  </p:notesMasterIdLst>
  <p:handoutMasterIdLst>
    <p:handoutMasterId r:id="rId10"/>
  </p:handoutMasterIdLst>
  <p:sldIdLst>
    <p:sldId id="345" r:id="rId2"/>
    <p:sldId id="418" r:id="rId3"/>
    <p:sldId id="414" r:id="rId4"/>
    <p:sldId id="415" r:id="rId5"/>
    <p:sldId id="423" r:id="rId6"/>
    <p:sldId id="422" r:id="rId7"/>
    <p:sldId id="42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759"/>
    <a:srgbClr val="DF2826"/>
    <a:srgbClr val="FFB600"/>
    <a:srgbClr val="85B2DB"/>
    <a:srgbClr val="185A7D"/>
    <a:srgbClr val="48773C"/>
    <a:srgbClr val="091E2B"/>
    <a:srgbClr val="414140"/>
    <a:srgbClr val="000000"/>
    <a:srgbClr val="362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39"/>
    <p:restoredTop sz="94419"/>
  </p:normalViewPr>
  <p:slideViewPr>
    <p:cSldViewPr snapToGrid="0" snapToObjects="1">
      <p:cViewPr varScale="1">
        <p:scale>
          <a:sx n="139" d="100"/>
          <a:sy n="139" d="100"/>
        </p:scale>
        <p:origin x="176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27224629050001"/>
          <c:y val="9.6116811141316441E-2"/>
          <c:w val="0.48253169149633196"/>
          <c:h val="0.8077663777173671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FEC-E448-BE28-35CB9A077E6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FEC-E448-BE28-35CB9A077E6B}"/>
              </c:ext>
            </c:extLst>
          </c:dPt>
          <c:dPt>
            <c:idx val="2"/>
            <c:bubble3D val="0"/>
            <c:spPr>
              <a:solidFill>
                <a:schemeClr val="accent3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FEC-E448-BE28-35CB9A077E6B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FEC-E448-BE28-35CB9A077E6B}"/>
              </c:ext>
            </c:extLst>
          </c:dPt>
          <c:dPt>
            <c:idx val="4"/>
            <c:bubble3D val="0"/>
            <c:spPr>
              <a:solidFill>
                <a:schemeClr val="accent3">
                  <a:tint val="83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FEC-E448-BE28-35CB9A077E6B}"/>
              </c:ext>
            </c:extLst>
          </c:dPt>
          <c:dPt>
            <c:idx val="5"/>
            <c:bubble3D val="0"/>
            <c:spPr>
              <a:solidFill>
                <a:schemeClr val="accent3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FEC-E448-BE28-35CB9A077E6B}"/>
              </c:ext>
            </c:extLst>
          </c:dPt>
          <c:dPt>
            <c:idx val="6"/>
            <c:bubble3D val="0"/>
            <c:spPr>
              <a:solidFill>
                <a:schemeClr val="accent3">
                  <a:tint val="4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FEC-E448-BE28-35CB9A077E6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'13c'!$A$1:$A$7</c:f>
              <c:strCache>
                <c:ptCount val="7"/>
                <c:pt idx="0">
                  <c:v>20% Accommodations</c:v>
                </c:pt>
                <c:pt idx="1">
                  <c:v>1% Culture/Heritage</c:v>
                </c:pt>
                <c:pt idx="2">
                  <c:v>11% Food &amp; Beverage</c:v>
                </c:pt>
                <c:pt idx="3">
                  <c:v>4% Recreation</c:v>
                </c:pt>
                <c:pt idx="4">
                  <c:v>13% Tour Operator</c:v>
                </c:pt>
                <c:pt idx="5">
                  <c:v>40% Tourism Operators</c:v>
                </c:pt>
                <c:pt idx="6">
                  <c:v>11% Other: </c:v>
                </c:pt>
              </c:strCache>
            </c:strRef>
          </c:cat>
          <c:val>
            <c:numRef>
              <c:f>'13c'!$B$1:$B$7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E-2FEC-E448-BE28-35CB9A077E6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05"/>
        <c:holeSize val="9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B3E983-F4F9-2F40-B15A-5F7E511C84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8BFF2D-4930-0145-B146-6C3EA26FED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39CF2-1376-0445-9C18-58D5D6045370}" type="datetimeFigureOut">
              <a:rPr lang="en-US" smtClean="0"/>
              <a:t>3/23/20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066CF-E2A8-CB4B-877E-5D9CB4D11F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72E0A3-02D1-1A4F-9A29-3AB9447FEB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5AFF5-75FF-1D4D-BE17-A1B23C1E9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85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89FAA-275F-B84D-BFB0-182F5AEAAF3D}" type="datetimeFigureOut">
              <a:rPr lang="en-US" smtClean="0"/>
              <a:t>3/23/20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52FAC-4612-0246-90EF-6443DAB88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42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52FAC-4612-0246-90EF-6443DAB885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61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52FAC-4612-0246-90EF-6443DAB885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49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covered in snow&#10;&#10;Description automatically generated">
            <a:extLst>
              <a:ext uri="{FF2B5EF4-FFF2-40B4-BE49-F238E27FC236}">
                <a16:creationId xmlns:a16="http://schemas.microsoft.com/office/drawing/2014/main" id="{67DDA179-B882-AE43-89AE-D4B09BA88C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3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00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46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85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0" r:id="rId2"/>
    <p:sldLayoutId id="2147483675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7705D-7A1B-124E-BBE1-205D11CB6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65" b="28083"/>
          <a:stretch/>
        </p:blipFill>
        <p:spPr>
          <a:xfrm>
            <a:off x="-13231" y="0"/>
            <a:ext cx="9157231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8877B5-782D-314D-BFF7-0EB1DD4ED7DE}"/>
              </a:ext>
            </a:extLst>
          </p:cNvPr>
          <p:cNvSpPr/>
          <p:nvPr/>
        </p:nvSpPr>
        <p:spPr>
          <a:xfrm rot="10800000">
            <a:off x="-22054" y="0"/>
            <a:ext cx="9166053" cy="675900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5000">
                <a:schemeClr val="tx2">
                  <a:lumMod val="75000"/>
                  <a:alpha val="57000"/>
                </a:scheme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2C02DE-BF9E-F542-A146-7823772E2BA1}"/>
              </a:ext>
            </a:extLst>
          </p:cNvPr>
          <p:cNvSpPr/>
          <p:nvPr/>
        </p:nvSpPr>
        <p:spPr>
          <a:xfrm>
            <a:off x="4411" y="4354829"/>
            <a:ext cx="9135177" cy="249824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3000">
                <a:schemeClr val="tx1">
                  <a:alpha val="28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44C69D-91B0-2841-95F2-63047518FA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50319" y="5643478"/>
            <a:ext cx="1643362" cy="657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124B8D-7BE1-CB41-846B-B7F888737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64" y="98991"/>
            <a:ext cx="2022756" cy="1517067"/>
          </a:xfrm>
          <a:prstGeom prst="rect">
            <a:avLst/>
          </a:prstGeom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97A3592-3978-E945-BC7A-25920D2EC306}"/>
              </a:ext>
            </a:extLst>
          </p:cNvPr>
          <p:cNvSpPr txBox="1"/>
          <p:nvPr/>
        </p:nvSpPr>
        <p:spPr>
          <a:xfrm>
            <a:off x="2739109" y="2406786"/>
            <a:ext cx="5853446" cy="1932260"/>
          </a:xfrm>
          <a:prstGeom prst="rect">
            <a:avLst/>
          </a:prstGeom>
          <a:noFill/>
          <a:effectLst>
            <a:outerShdw blurRad="495300" dist="38100" dir="2700000" algn="tl" rotWithShape="0">
              <a:prstClr val="black">
                <a:alpha val="2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lnSpc>
                <a:spcPts val="4660"/>
              </a:lnSpc>
            </a:pPr>
            <a:r>
              <a:rPr lang="en-US" sz="5400" b="1" spc="-1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COVID-19</a:t>
            </a:r>
          </a:p>
          <a:p>
            <a:pPr algn="l">
              <a:lnSpc>
                <a:spcPts val="4660"/>
              </a:lnSpc>
            </a:pPr>
            <a:r>
              <a:rPr lang="en-US" sz="5400" b="1" spc="-1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SURVEY </a:t>
            </a:r>
          </a:p>
          <a:p>
            <a:pPr algn="l">
              <a:lnSpc>
                <a:spcPts val="4660"/>
              </a:lnSpc>
            </a:pPr>
            <a:r>
              <a:rPr lang="en-US" sz="5400" b="1" spc="-1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RESULTS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508541-3533-4347-A547-A6DB3333C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600" y="407948"/>
            <a:ext cx="1590749" cy="7633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F6AC19-FF04-474B-98D2-67A0E0888626}"/>
              </a:ext>
            </a:extLst>
          </p:cNvPr>
          <p:cNvSpPr txBox="1"/>
          <p:nvPr/>
        </p:nvSpPr>
        <p:spPr>
          <a:xfrm>
            <a:off x="2739109" y="1854401"/>
            <a:ext cx="983560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NORTHERN ONTARIO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BDC06A-C17C-5444-B40E-B78A408E5FE8}"/>
              </a:ext>
            </a:extLst>
          </p:cNvPr>
          <p:cNvGrpSpPr/>
          <p:nvPr/>
        </p:nvGrpSpPr>
        <p:grpSpPr>
          <a:xfrm>
            <a:off x="2881984" y="4339046"/>
            <a:ext cx="3044474" cy="591786"/>
            <a:chOff x="2884841" y="4332291"/>
            <a:chExt cx="3044474" cy="5917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D7AFCE9-02C9-974F-8A57-C42C66DA3340}"/>
                </a:ext>
              </a:extLst>
            </p:cNvPr>
            <p:cNvSpPr/>
            <p:nvPr/>
          </p:nvSpPr>
          <p:spPr>
            <a:xfrm>
              <a:off x="2884841" y="4396181"/>
              <a:ext cx="2958747" cy="527896"/>
            </a:xfrm>
            <a:prstGeom prst="rect">
              <a:avLst/>
            </a:prstGeom>
            <a:solidFill>
              <a:srgbClr val="DF282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F2826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EE80B5-23FF-394E-A7A2-5D083BD7414A}"/>
                </a:ext>
              </a:extLst>
            </p:cNvPr>
            <p:cNvSpPr txBox="1"/>
            <p:nvPr/>
          </p:nvSpPr>
          <p:spPr>
            <a:xfrm>
              <a:off x="3041619" y="4332291"/>
              <a:ext cx="2887696" cy="54502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000" spc="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 23,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5247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E93E113-A4AD-584C-9244-0CAE6784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165" y="717527"/>
            <a:ext cx="4348421" cy="45598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2ED500-B4CF-2C47-A4A0-4A5BA48D22DB}"/>
              </a:ext>
            </a:extLst>
          </p:cNvPr>
          <p:cNvSpPr txBox="1">
            <a:spLocks noChangeAspect="1"/>
          </p:cNvSpPr>
          <p:nvPr/>
        </p:nvSpPr>
        <p:spPr>
          <a:xfrm>
            <a:off x="897886" y="2664933"/>
            <a:ext cx="5794825" cy="11297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920"/>
              </a:lnSpc>
            </a:pPr>
            <a:r>
              <a:rPr lang="en-US" sz="4800" b="1" spc="-150" dirty="0">
                <a:solidFill>
                  <a:srgbClr val="54575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Revenue </a:t>
            </a:r>
            <a:br>
              <a:rPr lang="en-US" sz="4800" b="1" spc="-150" dirty="0">
                <a:solidFill>
                  <a:srgbClr val="54575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4800" b="1" spc="-150" dirty="0">
                <a:solidFill>
                  <a:srgbClr val="54575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Loss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B58BCA-FCB3-7A44-9E9A-2195ED0B6147}"/>
              </a:ext>
            </a:extLst>
          </p:cNvPr>
          <p:cNvSpPr txBox="1">
            <a:spLocks noChangeAspect="1"/>
          </p:cNvSpPr>
          <p:nvPr/>
        </p:nvSpPr>
        <p:spPr>
          <a:xfrm>
            <a:off x="1131069" y="4651309"/>
            <a:ext cx="5794825" cy="5448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320"/>
              </a:lnSpc>
            </a:pPr>
            <a:r>
              <a:rPr lang="en-US" sz="3600" b="1" spc="-150" dirty="0">
                <a:solidFill>
                  <a:srgbClr val="54575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Total: </a:t>
            </a:r>
            <a:r>
              <a:rPr lang="en-US" sz="3600" b="1" spc="-150" dirty="0">
                <a:solidFill>
                  <a:srgbClr val="DF282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-$ 8,831,996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888FF8-D38D-A64F-A1F9-C2CFD44A12F6}"/>
              </a:ext>
            </a:extLst>
          </p:cNvPr>
          <p:cNvSpPr/>
          <p:nvPr/>
        </p:nvSpPr>
        <p:spPr>
          <a:xfrm>
            <a:off x="971404" y="4431506"/>
            <a:ext cx="4949646" cy="845823"/>
          </a:xfrm>
          <a:prstGeom prst="rect">
            <a:avLst/>
          </a:prstGeom>
          <a:noFill/>
          <a:ln w="19050">
            <a:solidFill>
              <a:srgbClr val="5457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50A81F-A30B-9A4C-A251-D27DB4D9237A}"/>
              </a:ext>
            </a:extLst>
          </p:cNvPr>
          <p:cNvSpPr/>
          <p:nvPr/>
        </p:nvSpPr>
        <p:spPr>
          <a:xfrm>
            <a:off x="861381" y="3829803"/>
            <a:ext cx="6429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i="1" dirty="0">
                <a:solidFill>
                  <a:srgbClr val="1D1C1D"/>
                </a:solidFill>
                <a:latin typeface="+mj-lt"/>
              </a:rPr>
              <a:t>* Based on data collected between March 18th and 23rd.</a:t>
            </a:r>
            <a:endParaRPr lang="en-US" i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4E8ECF-D1F3-D641-8C1B-07C4F2E61DF6}"/>
              </a:ext>
            </a:extLst>
          </p:cNvPr>
          <p:cNvSpPr txBox="1"/>
          <p:nvPr/>
        </p:nvSpPr>
        <p:spPr>
          <a:xfrm>
            <a:off x="480622" y="61246"/>
            <a:ext cx="6918359" cy="6120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ts val="4660"/>
              </a:lnSpc>
            </a:pPr>
            <a:r>
              <a:rPr lang="en-US" sz="2000" spc="300" dirty="0">
                <a:solidFill>
                  <a:srgbClr val="545759"/>
                </a:solidFill>
                <a:latin typeface="+mj-lt"/>
                <a:cs typeface="Arial Black" panose="020B0604020202020204" pitchFamily="34" charset="0"/>
              </a:rPr>
              <a:t>COVID-19 SURVEY RESULTS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7970F1-3F9F-0245-886F-23BE2270624F}"/>
              </a:ext>
            </a:extLst>
          </p:cNvPr>
          <p:cNvSpPr/>
          <p:nvPr/>
        </p:nvSpPr>
        <p:spPr>
          <a:xfrm>
            <a:off x="0" y="189631"/>
            <a:ext cx="468885" cy="527896"/>
          </a:xfrm>
          <a:prstGeom prst="rect">
            <a:avLst/>
          </a:prstGeom>
          <a:solidFill>
            <a:srgbClr val="DF282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F28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1050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937A64A-2255-1145-A8DF-31DD9D018FD9}"/>
              </a:ext>
            </a:extLst>
          </p:cNvPr>
          <p:cNvGraphicFramePr>
            <a:graphicFrameLocks/>
          </p:cNvGraphicFramePr>
          <p:nvPr/>
        </p:nvGraphicFramePr>
        <p:xfrm>
          <a:off x="873529" y="2056647"/>
          <a:ext cx="6956598" cy="4155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E575FD0-585A-F646-B2B1-BCD7F7B61EA0}"/>
              </a:ext>
            </a:extLst>
          </p:cNvPr>
          <p:cNvSpPr txBox="1">
            <a:spLocks noChangeAspect="1"/>
          </p:cNvSpPr>
          <p:nvPr/>
        </p:nvSpPr>
        <p:spPr>
          <a:xfrm>
            <a:off x="2084044" y="1306449"/>
            <a:ext cx="5794825" cy="5755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920"/>
              </a:lnSpc>
            </a:pPr>
            <a:r>
              <a:rPr lang="en-US" sz="3200" b="1" spc="-150" dirty="0">
                <a:solidFill>
                  <a:srgbClr val="54575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Breakdown by sector: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4B1844-BD8B-4343-A423-96CF9FB73314}"/>
              </a:ext>
            </a:extLst>
          </p:cNvPr>
          <p:cNvSpPr/>
          <p:nvPr/>
        </p:nvSpPr>
        <p:spPr>
          <a:xfrm>
            <a:off x="1766728" y="6122223"/>
            <a:ext cx="6429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i="1" dirty="0">
                <a:solidFill>
                  <a:srgbClr val="1D1C1D"/>
                </a:solidFill>
                <a:latin typeface="+mj-lt"/>
              </a:rPr>
              <a:t>* Based on data collected between March 18th and 23rd.</a:t>
            </a:r>
            <a:endParaRPr lang="en-US" i="1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B1E346-5250-0041-A491-9F7ED3903322}"/>
              </a:ext>
            </a:extLst>
          </p:cNvPr>
          <p:cNvSpPr txBox="1"/>
          <p:nvPr/>
        </p:nvSpPr>
        <p:spPr>
          <a:xfrm>
            <a:off x="480622" y="61246"/>
            <a:ext cx="6918359" cy="6120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ts val="4660"/>
              </a:lnSpc>
            </a:pPr>
            <a:r>
              <a:rPr lang="en-US" sz="2000" spc="300" dirty="0">
                <a:solidFill>
                  <a:srgbClr val="545759"/>
                </a:solidFill>
                <a:latin typeface="+mj-lt"/>
                <a:cs typeface="Arial Black" panose="020B0604020202020204" pitchFamily="34" charset="0"/>
              </a:rPr>
              <a:t>COVID-19 SURVEY RESULTS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998E65-B84B-214C-A959-B6E9EAAFFFF2}"/>
              </a:ext>
            </a:extLst>
          </p:cNvPr>
          <p:cNvSpPr/>
          <p:nvPr/>
        </p:nvSpPr>
        <p:spPr>
          <a:xfrm>
            <a:off x="0" y="189631"/>
            <a:ext cx="468885" cy="527896"/>
          </a:xfrm>
          <a:prstGeom prst="rect">
            <a:avLst/>
          </a:prstGeom>
          <a:solidFill>
            <a:srgbClr val="DF282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F2826"/>
              </a:solidFill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5D9629-9014-0C4A-AD38-42E0B86B2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84" y="1969492"/>
            <a:ext cx="7200744" cy="40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9410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B8DB5EEA-5AFD-154D-9E6D-F130986593C9}"/>
              </a:ext>
            </a:extLst>
          </p:cNvPr>
          <p:cNvSpPr txBox="1">
            <a:spLocks noChangeAspect="1"/>
          </p:cNvSpPr>
          <p:nvPr/>
        </p:nvSpPr>
        <p:spPr>
          <a:xfrm>
            <a:off x="1352829" y="1490148"/>
            <a:ext cx="4380823" cy="12231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2920"/>
              </a:lnSpc>
            </a:pPr>
            <a:r>
              <a:rPr lang="en-US" sz="3200" b="1" spc="-150" dirty="0">
                <a:solidFill>
                  <a:srgbClr val="54575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Travel Cancellations to Northern Ontario by Origin:</a:t>
            </a:r>
            <a:endParaRPr lang="en-US" sz="3200" dirty="0">
              <a:solidFill>
                <a:srgbClr val="5457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487775-B70D-EF44-9D0C-FC880BE929CB}"/>
              </a:ext>
            </a:extLst>
          </p:cNvPr>
          <p:cNvSpPr/>
          <p:nvPr/>
        </p:nvSpPr>
        <p:spPr>
          <a:xfrm>
            <a:off x="6389569" y="1182609"/>
            <a:ext cx="1399846" cy="1399846"/>
          </a:xfrm>
          <a:prstGeom prst="ellipse">
            <a:avLst/>
          </a:prstGeom>
          <a:solidFill>
            <a:srgbClr val="DF28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7B5A77-7046-5E4D-8DB9-823380EE2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52" y="1182610"/>
            <a:ext cx="1454656" cy="143996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22229D1-0BF4-6F40-814B-C1AFEE17F3B9}"/>
              </a:ext>
            </a:extLst>
          </p:cNvPr>
          <p:cNvSpPr/>
          <p:nvPr/>
        </p:nvSpPr>
        <p:spPr>
          <a:xfrm>
            <a:off x="6367725" y="1182610"/>
            <a:ext cx="1421690" cy="1421690"/>
          </a:xfrm>
          <a:prstGeom prst="ellipse">
            <a:avLst/>
          </a:prstGeom>
          <a:noFill/>
          <a:ln w="25400">
            <a:solidFill>
              <a:schemeClr val="bg1">
                <a:alpha val="6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05BB67-8A37-C844-85B9-5E48A8E2A830}"/>
              </a:ext>
            </a:extLst>
          </p:cNvPr>
          <p:cNvSpPr/>
          <p:nvPr/>
        </p:nvSpPr>
        <p:spPr>
          <a:xfrm>
            <a:off x="6191889" y="1015124"/>
            <a:ext cx="1799430" cy="1815672"/>
          </a:xfrm>
          <a:prstGeom prst="ellipse">
            <a:avLst/>
          </a:prstGeom>
          <a:noFill/>
          <a:ln w="222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DE6E62-3DFD-E948-A7FF-1CCE231E6570}"/>
              </a:ext>
            </a:extLst>
          </p:cNvPr>
          <p:cNvSpPr/>
          <p:nvPr/>
        </p:nvSpPr>
        <p:spPr>
          <a:xfrm>
            <a:off x="6059494" y="881014"/>
            <a:ext cx="2064219" cy="2082851"/>
          </a:xfrm>
          <a:prstGeom prst="ellipse">
            <a:avLst/>
          </a:prstGeom>
          <a:noFill/>
          <a:ln w="412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5DDBE6-3250-0C48-94E3-2C807A4DE627}"/>
              </a:ext>
            </a:extLst>
          </p:cNvPr>
          <p:cNvSpPr txBox="1">
            <a:spLocks noChangeAspect="1"/>
          </p:cNvSpPr>
          <p:nvPr/>
        </p:nvSpPr>
        <p:spPr>
          <a:xfrm>
            <a:off x="1706367" y="4111918"/>
            <a:ext cx="5934490" cy="2130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4119563" algn="l"/>
              </a:tabLst>
            </a:pPr>
            <a:r>
              <a:rPr lang="en-US" b="1" dirty="0">
                <a:solidFill>
                  <a:srgbClr val="545759"/>
                </a:solidFill>
                <a:cs typeface="Arial Black" panose="020B0604020202020204" pitchFamily="34" charset="0"/>
              </a:rPr>
              <a:t>Canada</a:t>
            </a:r>
          </a:p>
          <a:p>
            <a:pPr>
              <a:lnSpc>
                <a:spcPct val="150000"/>
              </a:lnSpc>
              <a:tabLst>
                <a:tab pos="4119563" algn="l"/>
              </a:tabLst>
            </a:pPr>
            <a:r>
              <a:rPr lang="en-US" b="1" dirty="0">
                <a:solidFill>
                  <a:srgbClr val="545759"/>
                </a:solidFill>
                <a:cs typeface="Arial Black" panose="020B0604020202020204" pitchFamily="34" charset="0"/>
              </a:rPr>
              <a:t>United Kingdom</a:t>
            </a:r>
          </a:p>
          <a:p>
            <a:pPr>
              <a:lnSpc>
                <a:spcPct val="150000"/>
              </a:lnSpc>
              <a:tabLst>
                <a:tab pos="4119563" algn="l"/>
              </a:tabLst>
            </a:pPr>
            <a:r>
              <a:rPr lang="en-US" b="1" dirty="0">
                <a:solidFill>
                  <a:srgbClr val="545759"/>
                </a:solidFill>
                <a:cs typeface="Arial Black" panose="020B0604020202020204" pitchFamily="34" charset="0"/>
              </a:rPr>
              <a:t>U.S.A.</a:t>
            </a:r>
          </a:p>
          <a:p>
            <a:pPr>
              <a:lnSpc>
                <a:spcPct val="150000"/>
              </a:lnSpc>
              <a:tabLst>
                <a:tab pos="4119563" algn="l"/>
              </a:tabLst>
            </a:pPr>
            <a:r>
              <a:rPr lang="en-US" b="1" dirty="0">
                <a:solidFill>
                  <a:srgbClr val="545759"/>
                </a:solidFill>
                <a:cs typeface="Arial Black" panose="020B0604020202020204" pitchFamily="34" charset="0"/>
              </a:rPr>
              <a:t>Total</a:t>
            </a:r>
          </a:p>
          <a:p>
            <a:pPr>
              <a:lnSpc>
                <a:spcPts val="3320"/>
              </a:lnSpc>
              <a:tabLst>
                <a:tab pos="4119563" algn="l"/>
              </a:tabLst>
            </a:pPr>
            <a:endParaRPr lang="en-US" sz="2000" b="1" dirty="0">
              <a:solidFill>
                <a:srgbClr val="DF28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5003D6-6BB3-A246-A5CC-9C3A52453529}"/>
              </a:ext>
            </a:extLst>
          </p:cNvPr>
          <p:cNvGrpSpPr/>
          <p:nvPr/>
        </p:nvGrpSpPr>
        <p:grpSpPr>
          <a:xfrm>
            <a:off x="1520428" y="3664001"/>
            <a:ext cx="5565559" cy="2175295"/>
            <a:chOff x="2870847" y="3151219"/>
            <a:chExt cx="5565559" cy="217529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D15657C-26AE-CC47-A69D-7164FAD8BDF7}"/>
                </a:ext>
              </a:extLst>
            </p:cNvPr>
            <p:cNvSpPr/>
            <p:nvPr/>
          </p:nvSpPr>
          <p:spPr>
            <a:xfrm>
              <a:off x="3163824" y="3151219"/>
              <a:ext cx="2379882" cy="4514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CA" spc="300" dirty="0">
                  <a:solidFill>
                    <a:srgbClr val="54575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GUEST LOCATION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2E05AC7-2C1C-D74B-8208-7A0BDAE485E7}"/>
                </a:ext>
              </a:extLst>
            </p:cNvPr>
            <p:cNvSpPr/>
            <p:nvPr/>
          </p:nvSpPr>
          <p:spPr>
            <a:xfrm>
              <a:off x="6372187" y="3227656"/>
              <a:ext cx="20642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b="1" dirty="0">
                  <a:solidFill>
                    <a:srgbClr val="CE2826"/>
                  </a:solidFill>
                  <a:latin typeface="Arial Black" panose="020B0604020202020204" pitchFamily="34" charset="0"/>
                  <a:ea typeface="Calibri" panose="020F0502020204030204" pitchFamily="34" charset="0"/>
                  <a:cs typeface="Arial Black" panose="020B0604020202020204" pitchFamily="34" charset="0"/>
                </a:rPr>
                <a:t>#Cancellations</a:t>
              </a:r>
              <a:endParaRPr lang="en-US" dirty="0">
                <a:solidFill>
                  <a:srgbClr val="CE2826"/>
                </a:solidFill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942A3A5-D7BC-0744-A4A7-03A58F96A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0847" y="3181604"/>
              <a:ext cx="292977" cy="390636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D4D8ED8-F41D-6A43-9109-5BE857C68EA9}"/>
                </a:ext>
              </a:extLst>
            </p:cNvPr>
            <p:cNvSpPr/>
            <p:nvPr/>
          </p:nvSpPr>
          <p:spPr>
            <a:xfrm>
              <a:off x="6372187" y="3615276"/>
              <a:ext cx="854947" cy="17112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CA" b="1" dirty="0">
                  <a:solidFill>
                    <a:srgbClr val="545759"/>
                  </a:solidFill>
                  <a:latin typeface="Arial Black" panose="020B0604020202020204" pitchFamily="34" charset="0"/>
                  <a:ea typeface="Calibri" panose="020F0502020204030204" pitchFamily="34" charset="0"/>
                  <a:cs typeface="Arial Black" panose="020B0604020202020204" pitchFamily="34" charset="0"/>
                </a:rPr>
                <a:t>161</a:t>
              </a:r>
            </a:p>
            <a:p>
              <a:pPr>
                <a:lnSpc>
                  <a:spcPct val="150000"/>
                </a:lnSpc>
              </a:pPr>
              <a:r>
                <a:rPr lang="en-CA" b="1" dirty="0">
                  <a:solidFill>
                    <a:srgbClr val="545759"/>
                  </a:solidFill>
                  <a:latin typeface="Arial Black" panose="020B0604020202020204" pitchFamily="34" charset="0"/>
                  <a:ea typeface="Calibri" panose="020F0502020204030204" pitchFamily="34" charset="0"/>
                  <a:cs typeface="Arial Black" panose="020B0604020202020204" pitchFamily="34" charset="0"/>
                </a:rPr>
                <a:t>1</a:t>
              </a:r>
            </a:p>
            <a:p>
              <a:pPr>
                <a:lnSpc>
                  <a:spcPct val="150000"/>
                </a:lnSpc>
              </a:pPr>
              <a:r>
                <a:rPr lang="en-CA" b="1" dirty="0">
                  <a:solidFill>
                    <a:srgbClr val="545759"/>
                  </a:solidFill>
                  <a:latin typeface="Arial Black" panose="020B0604020202020204" pitchFamily="34" charset="0"/>
                  <a:ea typeface="Calibri" panose="020F0502020204030204" pitchFamily="34" charset="0"/>
                  <a:cs typeface="Arial Black" panose="020B0604020202020204" pitchFamily="34" charset="0"/>
                </a:rPr>
                <a:t>9</a:t>
              </a:r>
            </a:p>
            <a:p>
              <a:pPr>
                <a:lnSpc>
                  <a:spcPct val="150000"/>
                </a:lnSpc>
              </a:pPr>
              <a:r>
                <a:rPr lang="en-CA" b="1" dirty="0">
                  <a:solidFill>
                    <a:srgbClr val="545759"/>
                  </a:solidFill>
                  <a:latin typeface="Arial Black" panose="020B0604020202020204" pitchFamily="34" charset="0"/>
                  <a:ea typeface="Calibri" panose="020F0502020204030204" pitchFamily="34" charset="0"/>
                  <a:cs typeface="Arial Black" panose="020B0604020202020204" pitchFamily="34" charset="0"/>
                </a:rPr>
                <a:t>188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3A9A3D-DF7B-A443-AF66-41918A54763E}"/>
              </a:ext>
            </a:extLst>
          </p:cNvPr>
          <p:cNvCxnSpPr>
            <a:cxnSpLocks/>
          </p:cNvCxnSpPr>
          <p:nvPr/>
        </p:nvCxnSpPr>
        <p:spPr>
          <a:xfrm flipH="1">
            <a:off x="1520428" y="4166782"/>
            <a:ext cx="5822204" cy="0"/>
          </a:xfrm>
          <a:prstGeom prst="line">
            <a:avLst/>
          </a:prstGeom>
          <a:ln w="12700">
            <a:solidFill>
              <a:srgbClr val="5457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64B76DB-B931-3E4B-BDF1-34692809F39D}"/>
              </a:ext>
            </a:extLst>
          </p:cNvPr>
          <p:cNvCxnSpPr>
            <a:cxnSpLocks/>
          </p:cNvCxnSpPr>
          <p:nvPr/>
        </p:nvCxnSpPr>
        <p:spPr>
          <a:xfrm flipH="1">
            <a:off x="1520428" y="4591815"/>
            <a:ext cx="5822204" cy="0"/>
          </a:xfrm>
          <a:prstGeom prst="line">
            <a:avLst/>
          </a:prstGeom>
          <a:ln w="12700">
            <a:solidFill>
              <a:srgbClr val="5457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50313BB-1ACE-AA4D-B71D-911E5220924C}"/>
              </a:ext>
            </a:extLst>
          </p:cNvPr>
          <p:cNvCxnSpPr>
            <a:cxnSpLocks/>
          </p:cNvCxnSpPr>
          <p:nvPr/>
        </p:nvCxnSpPr>
        <p:spPr>
          <a:xfrm flipH="1">
            <a:off x="1520428" y="4975863"/>
            <a:ext cx="5822204" cy="0"/>
          </a:xfrm>
          <a:prstGeom prst="line">
            <a:avLst/>
          </a:prstGeom>
          <a:ln w="12700">
            <a:solidFill>
              <a:srgbClr val="5457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2A0D9A1-7FF3-E448-8E6C-9C0F0BEBEB34}"/>
              </a:ext>
            </a:extLst>
          </p:cNvPr>
          <p:cNvCxnSpPr>
            <a:cxnSpLocks/>
          </p:cNvCxnSpPr>
          <p:nvPr/>
        </p:nvCxnSpPr>
        <p:spPr>
          <a:xfrm flipH="1">
            <a:off x="1520428" y="5414775"/>
            <a:ext cx="5822204" cy="0"/>
          </a:xfrm>
          <a:prstGeom prst="line">
            <a:avLst/>
          </a:prstGeom>
          <a:ln w="12700">
            <a:solidFill>
              <a:srgbClr val="5457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58CF838-066E-B342-8A4E-0E67BC060CEC}"/>
              </a:ext>
            </a:extLst>
          </p:cNvPr>
          <p:cNvCxnSpPr>
            <a:cxnSpLocks/>
          </p:cNvCxnSpPr>
          <p:nvPr/>
        </p:nvCxnSpPr>
        <p:spPr>
          <a:xfrm flipH="1">
            <a:off x="1520428" y="5817111"/>
            <a:ext cx="5822204" cy="0"/>
          </a:xfrm>
          <a:prstGeom prst="line">
            <a:avLst/>
          </a:prstGeom>
          <a:ln w="12700">
            <a:solidFill>
              <a:srgbClr val="5457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A471FC1-EC6A-9E47-BACD-35038B6453A3}"/>
              </a:ext>
            </a:extLst>
          </p:cNvPr>
          <p:cNvSpPr/>
          <p:nvPr/>
        </p:nvSpPr>
        <p:spPr>
          <a:xfrm>
            <a:off x="1328292" y="2791039"/>
            <a:ext cx="6429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i="1" dirty="0">
                <a:solidFill>
                  <a:srgbClr val="1D1C1D"/>
                </a:solidFill>
                <a:latin typeface="+mj-lt"/>
              </a:rPr>
              <a:t>* Between March 18th and 23rd.</a:t>
            </a:r>
            <a:endParaRPr lang="en-US" i="1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EF178C-A179-934C-A473-65448BD97ECE}"/>
              </a:ext>
            </a:extLst>
          </p:cNvPr>
          <p:cNvSpPr txBox="1"/>
          <p:nvPr/>
        </p:nvSpPr>
        <p:spPr>
          <a:xfrm>
            <a:off x="480622" y="61246"/>
            <a:ext cx="6918359" cy="6120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ts val="4660"/>
              </a:lnSpc>
            </a:pPr>
            <a:r>
              <a:rPr lang="en-US" sz="2000" spc="300" dirty="0">
                <a:solidFill>
                  <a:srgbClr val="545759"/>
                </a:solidFill>
                <a:latin typeface="+mj-lt"/>
                <a:cs typeface="Arial Black" panose="020B0604020202020204" pitchFamily="34" charset="0"/>
              </a:rPr>
              <a:t>COVID-19 SURVEY RESULTS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601C63-F7D5-D346-8C62-C6200A33A2DE}"/>
              </a:ext>
            </a:extLst>
          </p:cNvPr>
          <p:cNvSpPr/>
          <p:nvPr/>
        </p:nvSpPr>
        <p:spPr>
          <a:xfrm>
            <a:off x="0" y="189631"/>
            <a:ext cx="468885" cy="527896"/>
          </a:xfrm>
          <a:prstGeom prst="rect">
            <a:avLst/>
          </a:prstGeom>
          <a:solidFill>
            <a:srgbClr val="DF282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F28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32136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288E02-4C4A-E348-BFDB-789C4BC948C6}"/>
              </a:ext>
            </a:extLst>
          </p:cNvPr>
          <p:cNvSpPr/>
          <p:nvPr/>
        </p:nvSpPr>
        <p:spPr>
          <a:xfrm>
            <a:off x="1717040" y="3799840"/>
            <a:ext cx="5608320" cy="1818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2ED500-B4CF-2C47-A4A0-4A5BA48D22DB}"/>
              </a:ext>
            </a:extLst>
          </p:cNvPr>
          <p:cNvSpPr txBox="1">
            <a:spLocks noChangeAspect="1"/>
          </p:cNvSpPr>
          <p:nvPr/>
        </p:nvSpPr>
        <p:spPr>
          <a:xfrm>
            <a:off x="3202307" y="1799130"/>
            <a:ext cx="5794825" cy="16298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920"/>
              </a:lnSpc>
            </a:pPr>
            <a:r>
              <a:rPr lang="en-US" sz="4800" b="1" spc="-150" dirty="0">
                <a:solidFill>
                  <a:srgbClr val="54575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Reasons for travel cancellations: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6BE92-78DE-7243-9C1E-AFA76BF2DFA4}"/>
              </a:ext>
            </a:extLst>
          </p:cNvPr>
          <p:cNvSpPr txBox="1">
            <a:spLocks noChangeAspect="1"/>
          </p:cNvSpPr>
          <p:nvPr/>
        </p:nvSpPr>
        <p:spPr>
          <a:xfrm>
            <a:off x="2046400" y="4055744"/>
            <a:ext cx="498373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F2826"/>
              </a:buClr>
              <a:buFont typeface="Arial" panose="020B0604020202020204" pitchFamily="34" charset="0"/>
              <a:buChar char="•"/>
              <a:tabLst>
                <a:tab pos="4119563" algn="l"/>
              </a:tabLst>
            </a:pPr>
            <a:r>
              <a:rPr lang="en-US" sz="2000" b="1" dirty="0">
                <a:solidFill>
                  <a:srgbClr val="545759"/>
                </a:solidFill>
                <a:cs typeface="Arial Black" panose="020B0604020202020204" pitchFamily="34" charset="0"/>
              </a:rPr>
              <a:t>Fear of spreading/contracting COVID-19</a:t>
            </a:r>
          </a:p>
          <a:p>
            <a:pPr marL="342900" indent="-342900">
              <a:buClr>
                <a:srgbClr val="DF2826"/>
              </a:buClr>
              <a:buFont typeface="Arial" panose="020B0604020202020204" pitchFamily="34" charset="0"/>
              <a:buChar char="•"/>
              <a:tabLst>
                <a:tab pos="4119563" algn="l"/>
              </a:tabLst>
            </a:pPr>
            <a:r>
              <a:rPr lang="en-US" sz="2000" b="1" dirty="0">
                <a:solidFill>
                  <a:srgbClr val="545759"/>
                </a:solidFill>
                <a:cs typeface="Arial Black" panose="020B0604020202020204" pitchFamily="34" charset="0"/>
              </a:rPr>
              <a:t>Border closures</a:t>
            </a:r>
          </a:p>
          <a:p>
            <a:pPr marL="342900" indent="-342900">
              <a:buClr>
                <a:srgbClr val="DF2826"/>
              </a:buClr>
              <a:buFont typeface="Arial" panose="020B0604020202020204" pitchFamily="34" charset="0"/>
              <a:buChar char="•"/>
              <a:tabLst>
                <a:tab pos="4119563" algn="l"/>
              </a:tabLst>
            </a:pPr>
            <a:r>
              <a:rPr lang="en-US" sz="2000" b="1" dirty="0">
                <a:solidFill>
                  <a:srgbClr val="545759"/>
                </a:solidFill>
                <a:cs typeface="Arial Black" panose="020B0604020202020204" pitchFamily="34" charset="0"/>
              </a:rPr>
              <a:t>Events postponed</a:t>
            </a:r>
          </a:p>
          <a:p>
            <a:pPr marL="342900" indent="-342900">
              <a:buClr>
                <a:srgbClr val="DF2826"/>
              </a:buClr>
              <a:buFont typeface="Arial" panose="020B0604020202020204" pitchFamily="34" charset="0"/>
              <a:buChar char="•"/>
              <a:tabLst>
                <a:tab pos="4119563" algn="l"/>
              </a:tabLst>
            </a:pPr>
            <a:r>
              <a:rPr lang="en-US" sz="2000" b="1" dirty="0">
                <a:solidFill>
                  <a:srgbClr val="545759"/>
                </a:solidFill>
                <a:cs typeface="Arial Black" panose="020B0604020202020204" pitchFamily="34" charset="0"/>
              </a:rPr>
              <a:t>Layoffs</a:t>
            </a:r>
          </a:p>
        </p:txBody>
      </p:sp>
      <p:pic>
        <p:nvPicPr>
          <p:cNvPr id="3" name="Graphic 2" descr="Questions">
            <a:extLst>
              <a:ext uri="{FF2B5EF4-FFF2-40B4-BE49-F238E27FC236}">
                <a16:creationId xmlns:a16="http://schemas.microsoft.com/office/drawing/2014/main" id="{A5A264E2-BF5A-CC45-88E3-37C87790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1141" y="1763824"/>
            <a:ext cx="1510839" cy="1510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A799EF-D782-3540-9FD1-F5289474B5C3}"/>
              </a:ext>
            </a:extLst>
          </p:cNvPr>
          <p:cNvSpPr txBox="1"/>
          <p:nvPr/>
        </p:nvSpPr>
        <p:spPr>
          <a:xfrm>
            <a:off x="480622" y="61246"/>
            <a:ext cx="6918359" cy="6120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ts val="4660"/>
              </a:lnSpc>
            </a:pPr>
            <a:r>
              <a:rPr lang="en-US" sz="2000" spc="300" dirty="0">
                <a:solidFill>
                  <a:srgbClr val="545759"/>
                </a:solidFill>
                <a:latin typeface="+mj-lt"/>
                <a:cs typeface="Arial Black" panose="020B0604020202020204" pitchFamily="34" charset="0"/>
              </a:rPr>
              <a:t>COVID-19 SURVEY RESULTS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33AF0E-DBFD-DD4B-BAC2-24ECC33D14E7}"/>
              </a:ext>
            </a:extLst>
          </p:cNvPr>
          <p:cNvSpPr/>
          <p:nvPr/>
        </p:nvSpPr>
        <p:spPr>
          <a:xfrm>
            <a:off x="0" y="189631"/>
            <a:ext cx="468885" cy="527896"/>
          </a:xfrm>
          <a:prstGeom prst="rect">
            <a:avLst/>
          </a:prstGeom>
          <a:solidFill>
            <a:srgbClr val="DF282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F28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63633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288E02-4C4A-E348-BFDB-789C4BC948C6}"/>
              </a:ext>
            </a:extLst>
          </p:cNvPr>
          <p:cNvSpPr/>
          <p:nvPr/>
        </p:nvSpPr>
        <p:spPr>
          <a:xfrm>
            <a:off x="1717040" y="3799840"/>
            <a:ext cx="5608320" cy="1818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2ED500-B4CF-2C47-A4A0-4A5BA48D22DB}"/>
              </a:ext>
            </a:extLst>
          </p:cNvPr>
          <p:cNvSpPr txBox="1">
            <a:spLocks noChangeAspect="1"/>
          </p:cNvSpPr>
          <p:nvPr/>
        </p:nvSpPr>
        <p:spPr>
          <a:xfrm>
            <a:off x="3202307" y="1799130"/>
            <a:ext cx="5794825" cy="16298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920"/>
              </a:lnSpc>
            </a:pPr>
            <a:r>
              <a:rPr lang="en-US" sz="4800" b="1" spc="-150" dirty="0">
                <a:solidFill>
                  <a:srgbClr val="54575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Reasons for travel cancellations: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6BE92-78DE-7243-9C1E-AFA76BF2DFA4}"/>
              </a:ext>
            </a:extLst>
          </p:cNvPr>
          <p:cNvSpPr txBox="1">
            <a:spLocks noChangeAspect="1"/>
          </p:cNvSpPr>
          <p:nvPr/>
        </p:nvSpPr>
        <p:spPr>
          <a:xfrm>
            <a:off x="2046400" y="4055744"/>
            <a:ext cx="498373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F2826"/>
              </a:buClr>
              <a:buFont typeface="Arial" panose="020B0604020202020204" pitchFamily="34" charset="0"/>
              <a:buChar char="•"/>
              <a:tabLst>
                <a:tab pos="4119563" algn="l"/>
              </a:tabLst>
            </a:pPr>
            <a:r>
              <a:rPr lang="en-US" sz="2000" b="1" dirty="0">
                <a:solidFill>
                  <a:srgbClr val="545759"/>
                </a:solidFill>
                <a:cs typeface="Arial Black" panose="020B0604020202020204" pitchFamily="34" charset="0"/>
              </a:rPr>
              <a:t>Fear of spreading/contracting COVID-19</a:t>
            </a:r>
          </a:p>
          <a:p>
            <a:pPr marL="342900" indent="-342900">
              <a:buClr>
                <a:srgbClr val="DF2826"/>
              </a:buClr>
              <a:buFont typeface="Arial" panose="020B0604020202020204" pitchFamily="34" charset="0"/>
              <a:buChar char="•"/>
              <a:tabLst>
                <a:tab pos="4119563" algn="l"/>
              </a:tabLst>
            </a:pPr>
            <a:r>
              <a:rPr lang="en-US" sz="2000" b="1" dirty="0">
                <a:solidFill>
                  <a:srgbClr val="545759"/>
                </a:solidFill>
                <a:cs typeface="Arial Black" panose="020B0604020202020204" pitchFamily="34" charset="0"/>
              </a:rPr>
              <a:t>Border closures</a:t>
            </a:r>
          </a:p>
          <a:p>
            <a:pPr marL="342900" indent="-342900">
              <a:buClr>
                <a:srgbClr val="DF2826"/>
              </a:buClr>
              <a:buFont typeface="Arial" panose="020B0604020202020204" pitchFamily="34" charset="0"/>
              <a:buChar char="•"/>
              <a:tabLst>
                <a:tab pos="4119563" algn="l"/>
              </a:tabLst>
            </a:pPr>
            <a:r>
              <a:rPr lang="en-US" sz="2000" b="1" dirty="0">
                <a:solidFill>
                  <a:srgbClr val="545759"/>
                </a:solidFill>
                <a:cs typeface="Arial Black" panose="020B0604020202020204" pitchFamily="34" charset="0"/>
              </a:rPr>
              <a:t>Events postponed</a:t>
            </a:r>
          </a:p>
          <a:p>
            <a:pPr marL="342900" indent="-342900">
              <a:buClr>
                <a:srgbClr val="DF2826"/>
              </a:buClr>
              <a:buFont typeface="Arial" panose="020B0604020202020204" pitchFamily="34" charset="0"/>
              <a:buChar char="•"/>
              <a:tabLst>
                <a:tab pos="4119563" algn="l"/>
              </a:tabLst>
            </a:pPr>
            <a:r>
              <a:rPr lang="en-US" sz="2000" b="1" dirty="0">
                <a:solidFill>
                  <a:srgbClr val="545759"/>
                </a:solidFill>
                <a:cs typeface="Arial Black" panose="020B0604020202020204" pitchFamily="34" charset="0"/>
              </a:rPr>
              <a:t>Layoffs</a:t>
            </a:r>
          </a:p>
        </p:txBody>
      </p:sp>
      <p:pic>
        <p:nvPicPr>
          <p:cNvPr id="3" name="Graphic 2" descr="Questions">
            <a:extLst>
              <a:ext uri="{FF2B5EF4-FFF2-40B4-BE49-F238E27FC236}">
                <a16:creationId xmlns:a16="http://schemas.microsoft.com/office/drawing/2014/main" id="{A5A264E2-BF5A-CC45-88E3-37C87790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1141" y="1763824"/>
            <a:ext cx="1510839" cy="1510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A799EF-D782-3540-9FD1-F5289474B5C3}"/>
              </a:ext>
            </a:extLst>
          </p:cNvPr>
          <p:cNvSpPr txBox="1"/>
          <p:nvPr/>
        </p:nvSpPr>
        <p:spPr>
          <a:xfrm>
            <a:off x="480622" y="61246"/>
            <a:ext cx="6918359" cy="6120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ts val="4660"/>
              </a:lnSpc>
            </a:pPr>
            <a:r>
              <a:rPr lang="en-US" sz="2000" spc="300" dirty="0">
                <a:solidFill>
                  <a:srgbClr val="545759"/>
                </a:solidFill>
                <a:latin typeface="+mj-lt"/>
                <a:cs typeface="Arial Black" panose="020B0604020202020204" pitchFamily="34" charset="0"/>
              </a:rPr>
              <a:t>COVID-19 SURVEY RESULTS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33AF0E-DBFD-DD4B-BAC2-24ECC33D14E7}"/>
              </a:ext>
            </a:extLst>
          </p:cNvPr>
          <p:cNvSpPr/>
          <p:nvPr/>
        </p:nvSpPr>
        <p:spPr>
          <a:xfrm>
            <a:off x="0" y="189631"/>
            <a:ext cx="468885" cy="527896"/>
          </a:xfrm>
          <a:prstGeom prst="rect">
            <a:avLst/>
          </a:prstGeom>
          <a:solidFill>
            <a:srgbClr val="DF282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F28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8483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 descr="Speech">
            <a:extLst>
              <a:ext uri="{FF2B5EF4-FFF2-40B4-BE49-F238E27FC236}">
                <a16:creationId xmlns:a16="http://schemas.microsoft.com/office/drawing/2014/main" id="{B0E93823-412C-4E4B-8782-20995D10B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939283" y="2489216"/>
            <a:ext cx="4194202" cy="3288303"/>
          </a:xfrm>
          <a:prstGeom prst="rect">
            <a:avLst/>
          </a:prstGeom>
        </p:spPr>
      </p:pic>
      <p:pic>
        <p:nvPicPr>
          <p:cNvPr id="39" name="Graphic 38" descr="Speech">
            <a:extLst>
              <a:ext uri="{FF2B5EF4-FFF2-40B4-BE49-F238E27FC236}">
                <a16:creationId xmlns:a16="http://schemas.microsoft.com/office/drawing/2014/main" id="{A9E21CC6-B7F9-E248-A8A8-5E941E0D8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586" y="2467318"/>
            <a:ext cx="4194203" cy="3288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2ED500-B4CF-2C47-A4A0-4A5BA48D22DB}"/>
              </a:ext>
            </a:extLst>
          </p:cNvPr>
          <p:cNvSpPr txBox="1">
            <a:spLocks noChangeAspect="1"/>
          </p:cNvSpPr>
          <p:nvPr/>
        </p:nvSpPr>
        <p:spPr>
          <a:xfrm>
            <a:off x="2321074" y="1420353"/>
            <a:ext cx="5794825" cy="11297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920"/>
              </a:lnSpc>
            </a:pPr>
            <a:r>
              <a:rPr lang="en-US" sz="4800" b="1" spc="-150" dirty="0">
                <a:solidFill>
                  <a:srgbClr val="54575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What the industry </a:t>
            </a:r>
            <a:br>
              <a:rPr lang="en-US" sz="4800" b="1" spc="-150" dirty="0">
                <a:solidFill>
                  <a:srgbClr val="54575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4800" b="1" spc="-150" dirty="0">
                <a:solidFill>
                  <a:srgbClr val="54575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is saying:</a:t>
            </a:r>
          </a:p>
        </p:txBody>
      </p:sp>
      <p:pic>
        <p:nvPicPr>
          <p:cNvPr id="10" name="Graphic 9" descr="Customer review RTL">
            <a:extLst>
              <a:ext uri="{FF2B5EF4-FFF2-40B4-BE49-F238E27FC236}">
                <a16:creationId xmlns:a16="http://schemas.microsoft.com/office/drawing/2014/main" id="{C45FB8E1-0867-FF46-BCDE-42A8CCC46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372" y="1242514"/>
            <a:ext cx="1246702" cy="124670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B937C1-3DC5-DB4D-B020-CA4D08788A50}"/>
              </a:ext>
            </a:extLst>
          </p:cNvPr>
          <p:cNvSpPr txBox="1">
            <a:spLocks noChangeAspect="1"/>
          </p:cNvSpPr>
          <p:nvPr/>
        </p:nvSpPr>
        <p:spPr>
          <a:xfrm>
            <a:off x="1330885" y="3249451"/>
            <a:ext cx="2745198" cy="1477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Clr>
                <a:srgbClr val="DF2826"/>
              </a:buClr>
              <a:tabLst>
                <a:tab pos="4119563" algn="l"/>
              </a:tabLst>
            </a:pPr>
            <a:r>
              <a:rPr lang="en-US" b="1" i="1" dirty="0">
                <a:solidFill>
                  <a:srgbClr val="545759"/>
                </a:solidFill>
                <a:cs typeface="Arial Black" panose="020B0604020202020204" pitchFamily="34" charset="0"/>
              </a:rPr>
              <a:t>“We are unable to afford operating expenses, mortgages, necessary repairs, etc.”</a:t>
            </a:r>
          </a:p>
          <a:p>
            <a:pPr>
              <a:buClr>
                <a:srgbClr val="DF2826"/>
              </a:buClr>
              <a:tabLst>
                <a:tab pos="4119563" algn="l"/>
              </a:tabLst>
            </a:pPr>
            <a:endParaRPr lang="en-US" b="1" i="1" dirty="0">
              <a:solidFill>
                <a:srgbClr val="545759"/>
              </a:solidFill>
              <a:cs typeface="Arial Black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05C409-48E9-FB42-B983-CBF612C1B7A0}"/>
              </a:ext>
            </a:extLst>
          </p:cNvPr>
          <p:cNvSpPr/>
          <p:nvPr/>
        </p:nvSpPr>
        <p:spPr>
          <a:xfrm>
            <a:off x="4789682" y="3279763"/>
            <a:ext cx="2647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DF2826"/>
              </a:buClr>
              <a:tabLst>
                <a:tab pos="4119563" algn="l"/>
              </a:tabLst>
            </a:pPr>
            <a:r>
              <a:rPr lang="en-US" b="1" i="1" dirty="0">
                <a:solidFill>
                  <a:srgbClr val="545759"/>
                </a:solidFill>
                <a:cs typeface="Arial Black" panose="020B0604020202020204" pitchFamily="34" charset="0"/>
              </a:rPr>
              <a:t>“90 to 95% of our guests are U.S. citizens. If this virus continues we may loose our whole season.”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22DB9B-1C87-4245-A54F-33C501162ACD}"/>
              </a:ext>
            </a:extLst>
          </p:cNvPr>
          <p:cNvSpPr/>
          <p:nvPr/>
        </p:nvSpPr>
        <p:spPr>
          <a:xfrm>
            <a:off x="2560944" y="532857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DF2826"/>
              </a:buClr>
              <a:tabLst>
                <a:tab pos="4119563" algn="l"/>
              </a:tabLst>
            </a:pPr>
            <a:endParaRPr lang="en-US" b="1" dirty="0">
              <a:solidFill>
                <a:srgbClr val="545759"/>
              </a:solidFill>
              <a:cs typeface="Arial Black" panose="020B0604020202020204" pitchFamily="34" charset="0"/>
            </a:endParaRPr>
          </a:p>
          <a:p>
            <a:pPr>
              <a:buClr>
                <a:srgbClr val="DF2826"/>
              </a:buClr>
              <a:tabLst>
                <a:tab pos="4119563" algn="l"/>
              </a:tabLst>
            </a:pPr>
            <a:r>
              <a:rPr lang="en-US" b="1" dirty="0">
                <a:solidFill>
                  <a:srgbClr val="545759"/>
                </a:solidFill>
                <a:cs typeface="Arial Black" panose="020B0604020202020204" pitchFamily="34" charset="0"/>
              </a:rPr>
              <a:t>“We have laid off 90% of our staff.”</a:t>
            </a:r>
          </a:p>
        </p:txBody>
      </p:sp>
      <p:pic>
        <p:nvPicPr>
          <p:cNvPr id="42" name="Graphic 41" descr="Speech">
            <a:extLst>
              <a:ext uri="{FF2B5EF4-FFF2-40B4-BE49-F238E27FC236}">
                <a16:creationId xmlns:a16="http://schemas.microsoft.com/office/drawing/2014/main" id="{AF9FAEBF-C0A0-DB4D-AF97-52384ED00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371672" y="5005912"/>
            <a:ext cx="5761271" cy="179084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280C28E-2E2E-0A4A-9115-F7E0D7E4C4FC}"/>
              </a:ext>
            </a:extLst>
          </p:cNvPr>
          <p:cNvSpPr txBox="1"/>
          <p:nvPr/>
        </p:nvSpPr>
        <p:spPr>
          <a:xfrm>
            <a:off x="480622" y="61246"/>
            <a:ext cx="6918359" cy="6120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>
              <a:lnSpc>
                <a:spcPts val="4660"/>
              </a:lnSpc>
            </a:pPr>
            <a:r>
              <a:rPr lang="en-US" sz="2000" spc="300" dirty="0">
                <a:solidFill>
                  <a:srgbClr val="545759"/>
                </a:solidFill>
                <a:latin typeface="+mj-lt"/>
                <a:cs typeface="Arial Black" panose="020B0604020202020204" pitchFamily="34" charset="0"/>
              </a:rPr>
              <a:t>COVID-19 SURVEY RESULTS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ABA0FE3-5CF1-2946-A682-9E509B8CCC0D}"/>
              </a:ext>
            </a:extLst>
          </p:cNvPr>
          <p:cNvSpPr/>
          <p:nvPr/>
        </p:nvSpPr>
        <p:spPr>
          <a:xfrm>
            <a:off x="0" y="189631"/>
            <a:ext cx="468885" cy="527896"/>
          </a:xfrm>
          <a:prstGeom prst="rect">
            <a:avLst/>
          </a:prstGeom>
          <a:solidFill>
            <a:srgbClr val="DF282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F28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8257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F282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bg1">
              <a:lumMod val="95000"/>
            </a:schemeClr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spAutoFit/>
      </a:bodyPr>
      <a:lstStyle>
        <a:defPPr algn="l">
          <a:defRPr sz="4800" b="1" spc="-150" dirty="0" smtClean="0">
            <a:solidFill>
              <a:srgbClr val="DF2826"/>
            </a:solidFill>
            <a:latin typeface="Arial Black" panose="020B0604020202020204" pitchFamily="34" charset="0"/>
            <a:cs typeface="Arial Black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3920</TotalTime>
  <Words>187</Words>
  <Application>Microsoft Macintosh PowerPoint</Application>
  <PresentationFormat>On-screen Show (4:3)</PresentationFormat>
  <Paragraphs>45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Tiina Keranen</dc:creator>
  <cp:lastModifiedBy>Tiina Keranen</cp:lastModifiedBy>
  <cp:revision>270</cp:revision>
  <cp:lastPrinted>2018-04-24T14:48:13Z</cp:lastPrinted>
  <dcterms:created xsi:type="dcterms:W3CDTF">2018-04-06T15:15:59Z</dcterms:created>
  <dcterms:modified xsi:type="dcterms:W3CDTF">2020-03-23T18:29:50Z</dcterms:modified>
</cp:coreProperties>
</file>